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11"/>
  </p:notesMasterIdLst>
  <p:sldIdLst>
    <p:sldId id="265" r:id="rId2"/>
    <p:sldId id="256" r:id="rId3"/>
    <p:sldId id="257" r:id="rId4"/>
    <p:sldId id="267" r:id="rId5"/>
    <p:sldId id="260" r:id="rId6"/>
    <p:sldId id="268" r:id="rId7"/>
    <p:sldId id="269" r:id="rId8"/>
    <p:sldId id="258" r:id="rId9"/>
    <p:sldId id="266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ECA918A-D782-48A3-9478-956C63BFC9C7}">
  <a:tblStyle styleId="{3ECA918A-D782-48A3-9478-956C63BFC9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1"/>
  </p:normalViewPr>
  <p:slideViewPr>
    <p:cSldViewPr snapToGrid="0">
      <p:cViewPr varScale="1">
        <p:scale>
          <a:sx n="146" d="100"/>
          <a:sy n="146" d="100"/>
        </p:scale>
        <p:origin x="375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71CB96-1A7C-4212-A4A3-B0348968F6C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E27C930-73CF-453D-82CB-EAA53A4956CE}">
      <dgm:prSet/>
      <dgm:spPr/>
      <dgm:t>
        <a:bodyPr/>
        <a:lstStyle/>
        <a:p>
          <a:r>
            <a:rPr lang="en-GB" dirty="0"/>
            <a:t>Reduction in number of A&amp;E admissions in winter compared to the rest of the year</a:t>
          </a:r>
          <a:endParaRPr lang="en-US" dirty="0"/>
        </a:p>
      </dgm:t>
    </dgm:pt>
    <dgm:pt modelId="{4B34C917-4D96-4149-B4D1-7CDF2F8FBD18}" type="parTrans" cxnId="{246FAF39-7625-4A91-B860-ECBEE60B3A2D}">
      <dgm:prSet/>
      <dgm:spPr/>
      <dgm:t>
        <a:bodyPr/>
        <a:lstStyle/>
        <a:p>
          <a:endParaRPr lang="en-US"/>
        </a:p>
      </dgm:t>
    </dgm:pt>
    <dgm:pt modelId="{DBF0FA3F-4F08-4559-A8AE-DFF3B89C133C}" type="sibTrans" cxnId="{246FAF39-7625-4A91-B860-ECBEE60B3A2D}">
      <dgm:prSet/>
      <dgm:spPr/>
      <dgm:t>
        <a:bodyPr/>
        <a:lstStyle/>
        <a:p>
          <a:endParaRPr lang="en-US"/>
        </a:p>
      </dgm:t>
    </dgm:pt>
    <dgm:pt modelId="{9F5DDC9E-A5F1-4448-9E9B-AE55D2C45B2E}">
      <dgm:prSet/>
      <dgm:spPr/>
      <dgm:t>
        <a:bodyPr/>
        <a:lstStyle/>
        <a:p>
          <a:r>
            <a:rPr lang="en-GB" dirty="0"/>
            <a:t>Reduction in number of A&amp;E admissions in winter compared to the rest of the year before and after covid</a:t>
          </a:r>
          <a:endParaRPr lang="en-US" dirty="0"/>
        </a:p>
      </dgm:t>
    </dgm:pt>
    <dgm:pt modelId="{EA353D94-9B7D-4E1F-A917-C5A562A73118}" type="parTrans" cxnId="{1B6F802E-F931-43B5-A542-3B108EF666C6}">
      <dgm:prSet/>
      <dgm:spPr/>
      <dgm:t>
        <a:bodyPr/>
        <a:lstStyle/>
        <a:p>
          <a:endParaRPr lang="en-US"/>
        </a:p>
      </dgm:t>
    </dgm:pt>
    <dgm:pt modelId="{D8D8B7D1-D065-4CE6-B502-8BDBE6FB7DA6}" type="sibTrans" cxnId="{1B6F802E-F931-43B5-A542-3B108EF666C6}">
      <dgm:prSet/>
      <dgm:spPr/>
      <dgm:t>
        <a:bodyPr/>
        <a:lstStyle/>
        <a:p>
          <a:endParaRPr lang="en-US"/>
        </a:p>
      </dgm:t>
    </dgm:pt>
    <dgm:pt modelId="{2DAFBBE2-AD14-4FA1-B872-3BB2623514C1}">
      <dgm:prSet/>
      <dgm:spPr/>
      <dgm:t>
        <a:bodyPr/>
        <a:lstStyle/>
        <a:p>
          <a:r>
            <a:rPr lang="en-GB" dirty="0"/>
            <a:t>There was a difference in the proportions of people sent home. In summer more people were sent home, compared to winter when patients were more likely to be kept in hospital</a:t>
          </a:r>
          <a:endParaRPr lang="en-US" dirty="0"/>
        </a:p>
      </dgm:t>
    </dgm:pt>
    <dgm:pt modelId="{3864431A-75EF-42D9-AE08-0732FEC889D7}" type="parTrans" cxnId="{B23B47CE-3186-446C-858D-4F64F26F49C9}">
      <dgm:prSet/>
      <dgm:spPr/>
      <dgm:t>
        <a:bodyPr/>
        <a:lstStyle/>
        <a:p>
          <a:endParaRPr lang="en-US"/>
        </a:p>
      </dgm:t>
    </dgm:pt>
    <dgm:pt modelId="{2F571578-2A67-4D48-BC69-0EBBB2EDE55B}" type="sibTrans" cxnId="{B23B47CE-3186-446C-858D-4F64F26F49C9}">
      <dgm:prSet/>
      <dgm:spPr/>
      <dgm:t>
        <a:bodyPr/>
        <a:lstStyle/>
        <a:p>
          <a:endParaRPr lang="en-US"/>
        </a:p>
      </dgm:t>
    </dgm:pt>
    <dgm:pt modelId="{8C6B5E58-C2B3-450E-8D74-12439019DBC7}" type="pres">
      <dgm:prSet presAssocID="{DB71CB96-1A7C-4212-A4A3-B0348968F6C7}" presName="root" presStyleCnt="0">
        <dgm:presLayoutVars>
          <dgm:dir/>
          <dgm:resizeHandles val="exact"/>
        </dgm:presLayoutVars>
      </dgm:prSet>
      <dgm:spPr/>
    </dgm:pt>
    <dgm:pt modelId="{D13E4D76-D12B-47C5-8ADD-0DCD362B8D2A}" type="pres">
      <dgm:prSet presAssocID="{8E27C930-73CF-453D-82CB-EAA53A4956CE}" presName="compNode" presStyleCnt="0"/>
      <dgm:spPr/>
    </dgm:pt>
    <dgm:pt modelId="{DABC54A2-CAE3-47D3-9BA2-83E878CE20AA}" type="pres">
      <dgm:prSet presAssocID="{8E27C930-73CF-453D-82CB-EAA53A4956CE}" presName="bgRect" presStyleLbl="bgShp" presStyleIdx="0" presStyleCnt="3"/>
      <dgm:spPr>
        <a:solidFill>
          <a:schemeClr val="accent5">
            <a:lumMod val="50000"/>
          </a:schemeClr>
        </a:solidFill>
      </dgm:spPr>
    </dgm:pt>
    <dgm:pt modelId="{E5327F1E-D73A-4BCA-927F-3E9989355891}" type="pres">
      <dgm:prSet presAssocID="{8E27C930-73CF-453D-82CB-EAA53A4956CE}" presName="iconRect" presStyleLbl="node1" presStyleIdx="0" presStyleCnt="3"/>
      <dgm:spPr>
        <a:ln>
          <a:noFill/>
        </a:ln>
      </dgm:spPr>
    </dgm:pt>
    <dgm:pt modelId="{48692505-0198-40C6-BEEF-376929FC551C}" type="pres">
      <dgm:prSet presAssocID="{8E27C930-73CF-453D-82CB-EAA53A4956CE}" presName="spaceRect" presStyleCnt="0"/>
      <dgm:spPr/>
    </dgm:pt>
    <dgm:pt modelId="{36EB976A-1A7D-42BA-80C1-3901B8AD460A}" type="pres">
      <dgm:prSet presAssocID="{8E27C930-73CF-453D-82CB-EAA53A4956CE}" presName="parTx" presStyleLbl="revTx" presStyleIdx="0" presStyleCnt="3">
        <dgm:presLayoutVars>
          <dgm:chMax val="0"/>
          <dgm:chPref val="0"/>
        </dgm:presLayoutVars>
      </dgm:prSet>
      <dgm:spPr/>
    </dgm:pt>
    <dgm:pt modelId="{8108A77B-C5A7-49B3-A1E5-8D64D6B8AFAA}" type="pres">
      <dgm:prSet presAssocID="{DBF0FA3F-4F08-4559-A8AE-DFF3B89C133C}" presName="sibTrans" presStyleCnt="0"/>
      <dgm:spPr/>
    </dgm:pt>
    <dgm:pt modelId="{110C0EEB-F9B0-4FEE-9965-DAFEE4BB31C8}" type="pres">
      <dgm:prSet presAssocID="{9F5DDC9E-A5F1-4448-9E9B-AE55D2C45B2E}" presName="compNode" presStyleCnt="0"/>
      <dgm:spPr/>
    </dgm:pt>
    <dgm:pt modelId="{D3923B2A-25DB-4087-AF56-A039ED60C23A}" type="pres">
      <dgm:prSet presAssocID="{9F5DDC9E-A5F1-4448-9E9B-AE55D2C45B2E}" presName="bgRect" presStyleLbl="bgShp" presStyleIdx="1" presStyleCnt="3"/>
      <dgm:spPr>
        <a:solidFill>
          <a:schemeClr val="accent5">
            <a:lumMod val="40000"/>
            <a:lumOff val="60000"/>
          </a:schemeClr>
        </a:solidFill>
      </dgm:spPr>
    </dgm:pt>
    <dgm:pt modelId="{2E508A82-A31D-4731-9588-A0D7144C0AD7}" type="pres">
      <dgm:prSet presAssocID="{9F5DDC9E-A5F1-4448-9E9B-AE55D2C45B2E}" presName="iconRect" presStyleLbl="nod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flake"/>
        </a:ext>
      </dgm:extLst>
    </dgm:pt>
    <dgm:pt modelId="{0C734B2B-7F05-4CB1-B1A7-0951C7E0A918}" type="pres">
      <dgm:prSet presAssocID="{9F5DDC9E-A5F1-4448-9E9B-AE55D2C45B2E}" presName="spaceRect" presStyleCnt="0"/>
      <dgm:spPr/>
    </dgm:pt>
    <dgm:pt modelId="{F5D994BE-363F-4106-B76C-09E0754E8EDB}" type="pres">
      <dgm:prSet presAssocID="{9F5DDC9E-A5F1-4448-9E9B-AE55D2C45B2E}" presName="parTx" presStyleLbl="revTx" presStyleIdx="1" presStyleCnt="3">
        <dgm:presLayoutVars>
          <dgm:chMax val="0"/>
          <dgm:chPref val="0"/>
        </dgm:presLayoutVars>
      </dgm:prSet>
      <dgm:spPr/>
    </dgm:pt>
    <dgm:pt modelId="{D0E2E5AB-9AB1-46C8-BBA5-9973DEC5EFB6}" type="pres">
      <dgm:prSet presAssocID="{D8D8B7D1-D065-4CE6-B502-8BDBE6FB7DA6}" presName="sibTrans" presStyleCnt="0"/>
      <dgm:spPr/>
    </dgm:pt>
    <dgm:pt modelId="{1967707F-F9FC-4326-B548-7484B949F861}" type="pres">
      <dgm:prSet presAssocID="{2DAFBBE2-AD14-4FA1-B872-3BB2623514C1}" presName="compNode" presStyleCnt="0"/>
      <dgm:spPr/>
    </dgm:pt>
    <dgm:pt modelId="{7079422B-34AF-4C7E-9694-33467361FD40}" type="pres">
      <dgm:prSet presAssocID="{2DAFBBE2-AD14-4FA1-B872-3BB2623514C1}" presName="bgRect" presStyleLbl="bgShp" presStyleIdx="2" presStyleCnt="3"/>
      <dgm:spPr>
        <a:solidFill>
          <a:schemeClr val="accent5"/>
        </a:solidFill>
      </dgm:spPr>
    </dgm:pt>
    <dgm:pt modelId="{1F2A2119-5A3C-4016-9D52-DCDAD82EAD70}" type="pres">
      <dgm:prSet presAssocID="{2DAFBBE2-AD14-4FA1-B872-3BB2623514C1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iny scene"/>
        </a:ext>
      </dgm:extLst>
    </dgm:pt>
    <dgm:pt modelId="{78AC9113-72C6-4A59-B45D-1EEF6204ACF0}" type="pres">
      <dgm:prSet presAssocID="{2DAFBBE2-AD14-4FA1-B872-3BB2623514C1}" presName="spaceRect" presStyleCnt="0"/>
      <dgm:spPr/>
    </dgm:pt>
    <dgm:pt modelId="{9A910011-880A-4C88-9172-1D9D7BF38309}" type="pres">
      <dgm:prSet presAssocID="{2DAFBBE2-AD14-4FA1-B872-3BB2623514C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B6F802E-F931-43B5-A542-3B108EF666C6}" srcId="{DB71CB96-1A7C-4212-A4A3-B0348968F6C7}" destId="{9F5DDC9E-A5F1-4448-9E9B-AE55D2C45B2E}" srcOrd="1" destOrd="0" parTransId="{EA353D94-9B7D-4E1F-A917-C5A562A73118}" sibTransId="{D8D8B7D1-D065-4CE6-B502-8BDBE6FB7DA6}"/>
    <dgm:cxn modelId="{2E79AD37-CF03-4BC9-9C27-11BAADDF42F4}" type="presOf" srcId="{9F5DDC9E-A5F1-4448-9E9B-AE55D2C45B2E}" destId="{F5D994BE-363F-4106-B76C-09E0754E8EDB}" srcOrd="0" destOrd="0" presId="urn:microsoft.com/office/officeart/2018/2/layout/IconVerticalSolidList"/>
    <dgm:cxn modelId="{246FAF39-7625-4A91-B860-ECBEE60B3A2D}" srcId="{DB71CB96-1A7C-4212-A4A3-B0348968F6C7}" destId="{8E27C930-73CF-453D-82CB-EAA53A4956CE}" srcOrd="0" destOrd="0" parTransId="{4B34C917-4D96-4149-B4D1-7CDF2F8FBD18}" sibTransId="{DBF0FA3F-4F08-4559-A8AE-DFF3B89C133C}"/>
    <dgm:cxn modelId="{4F869E43-2DEC-4BA7-ADBB-A89751CB995C}" type="presOf" srcId="{8E27C930-73CF-453D-82CB-EAA53A4956CE}" destId="{36EB976A-1A7D-42BA-80C1-3901B8AD460A}" srcOrd="0" destOrd="0" presId="urn:microsoft.com/office/officeart/2018/2/layout/IconVerticalSolidList"/>
    <dgm:cxn modelId="{2D4B7449-F073-4031-BA47-504B9EECCED3}" type="presOf" srcId="{2DAFBBE2-AD14-4FA1-B872-3BB2623514C1}" destId="{9A910011-880A-4C88-9172-1D9D7BF38309}" srcOrd="0" destOrd="0" presId="urn:microsoft.com/office/officeart/2018/2/layout/IconVerticalSolidList"/>
    <dgm:cxn modelId="{0EB2394E-EEA2-4022-BFC6-1D4D48A9F114}" type="presOf" srcId="{DB71CB96-1A7C-4212-A4A3-B0348968F6C7}" destId="{8C6B5E58-C2B3-450E-8D74-12439019DBC7}" srcOrd="0" destOrd="0" presId="urn:microsoft.com/office/officeart/2018/2/layout/IconVerticalSolidList"/>
    <dgm:cxn modelId="{B23B47CE-3186-446C-858D-4F64F26F49C9}" srcId="{DB71CB96-1A7C-4212-A4A3-B0348968F6C7}" destId="{2DAFBBE2-AD14-4FA1-B872-3BB2623514C1}" srcOrd="2" destOrd="0" parTransId="{3864431A-75EF-42D9-AE08-0732FEC889D7}" sibTransId="{2F571578-2A67-4D48-BC69-0EBBB2EDE55B}"/>
    <dgm:cxn modelId="{7051B008-CCC4-453F-B818-C546AD3345ED}" type="presParOf" srcId="{8C6B5E58-C2B3-450E-8D74-12439019DBC7}" destId="{D13E4D76-D12B-47C5-8ADD-0DCD362B8D2A}" srcOrd="0" destOrd="0" presId="urn:microsoft.com/office/officeart/2018/2/layout/IconVerticalSolidList"/>
    <dgm:cxn modelId="{9D5F4F64-897B-4AF0-9C3F-C1A15F4CA18D}" type="presParOf" srcId="{D13E4D76-D12B-47C5-8ADD-0DCD362B8D2A}" destId="{DABC54A2-CAE3-47D3-9BA2-83E878CE20AA}" srcOrd="0" destOrd="0" presId="urn:microsoft.com/office/officeart/2018/2/layout/IconVerticalSolidList"/>
    <dgm:cxn modelId="{E60310BA-DBD3-4BE1-9E0E-3BC02FEB2AEA}" type="presParOf" srcId="{D13E4D76-D12B-47C5-8ADD-0DCD362B8D2A}" destId="{E5327F1E-D73A-4BCA-927F-3E9989355891}" srcOrd="1" destOrd="0" presId="urn:microsoft.com/office/officeart/2018/2/layout/IconVerticalSolidList"/>
    <dgm:cxn modelId="{424DBE95-DBAD-4B55-A3E4-0019E06CF705}" type="presParOf" srcId="{D13E4D76-D12B-47C5-8ADD-0DCD362B8D2A}" destId="{48692505-0198-40C6-BEEF-376929FC551C}" srcOrd="2" destOrd="0" presId="urn:microsoft.com/office/officeart/2018/2/layout/IconVerticalSolidList"/>
    <dgm:cxn modelId="{FB2F2E31-3644-4CA1-90F3-3EA8FA221BEC}" type="presParOf" srcId="{D13E4D76-D12B-47C5-8ADD-0DCD362B8D2A}" destId="{36EB976A-1A7D-42BA-80C1-3901B8AD460A}" srcOrd="3" destOrd="0" presId="urn:microsoft.com/office/officeart/2018/2/layout/IconVerticalSolidList"/>
    <dgm:cxn modelId="{4C41250D-970F-44C8-9F7D-5F38CA54BD4E}" type="presParOf" srcId="{8C6B5E58-C2B3-450E-8D74-12439019DBC7}" destId="{8108A77B-C5A7-49B3-A1E5-8D64D6B8AFAA}" srcOrd="1" destOrd="0" presId="urn:microsoft.com/office/officeart/2018/2/layout/IconVerticalSolidList"/>
    <dgm:cxn modelId="{55567C42-E498-456E-A673-A8908C960428}" type="presParOf" srcId="{8C6B5E58-C2B3-450E-8D74-12439019DBC7}" destId="{110C0EEB-F9B0-4FEE-9965-DAFEE4BB31C8}" srcOrd="2" destOrd="0" presId="urn:microsoft.com/office/officeart/2018/2/layout/IconVerticalSolidList"/>
    <dgm:cxn modelId="{18E4B2E1-62FD-4CCE-A480-C4014F5DDCE2}" type="presParOf" srcId="{110C0EEB-F9B0-4FEE-9965-DAFEE4BB31C8}" destId="{D3923B2A-25DB-4087-AF56-A039ED60C23A}" srcOrd="0" destOrd="0" presId="urn:microsoft.com/office/officeart/2018/2/layout/IconVerticalSolidList"/>
    <dgm:cxn modelId="{D28351FA-15C6-473C-A827-CAF62F614935}" type="presParOf" srcId="{110C0EEB-F9B0-4FEE-9965-DAFEE4BB31C8}" destId="{2E508A82-A31D-4731-9588-A0D7144C0AD7}" srcOrd="1" destOrd="0" presId="urn:microsoft.com/office/officeart/2018/2/layout/IconVerticalSolidList"/>
    <dgm:cxn modelId="{DE32BDEB-EBBB-439B-A6B5-8B25F664AADB}" type="presParOf" srcId="{110C0EEB-F9B0-4FEE-9965-DAFEE4BB31C8}" destId="{0C734B2B-7F05-4CB1-B1A7-0951C7E0A918}" srcOrd="2" destOrd="0" presId="urn:microsoft.com/office/officeart/2018/2/layout/IconVerticalSolidList"/>
    <dgm:cxn modelId="{4E1440D7-BFDF-4CAD-B701-0D8B99E111FD}" type="presParOf" srcId="{110C0EEB-F9B0-4FEE-9965-DAFEE4BB31C8}" destId="{F5D994BE-363F-4106-B76C-09E0754E8EDB}" srcOrd="3" destOrd="0" presId="urn:microsoft.com/office/officeart/2018/2/layout/IconVerticalSolidList"/>
    <dgm:cxn modelId="{C6A0428A-E4CF-45EF-ACA2-8865CBBB0952}" type="presParOf" srcId="{8C6B5E58-C2B3-450E-8D74-12439019DBC7}" destId="{D0E2E5AB-9AB1-46C8-BBA5-9973DEC5EFB6}" srcOrd="3" destOrd="0" presId="urn:microsoft.com/office/officeart/2018/2/layout/IconVerticalSolidList"/>
    <dgm:cxn modelId="{72339485-E554-46AE-AFD0-56D9C614275D}" type="presParOf" srcId="{8C6B5E58-C2B3-450E-8D74-12439019DBC7}" destId="{1967707F-F9FC-4326-B548-7484B949F861}" srcOrd="4" destOrd="0" presId="urn:microsoft.com/office/officeart/2018/2/layout/IconVerticalSolidList"/>
    <dgm:cxn modelId="{5C302398-7B0F-4514-84B7-A2D5FD914992}" type="presParOf" srcId="{1967707F-F9FC-4326-B548-7484B949F861}" destId="{7079422B-34AF-4C7E-9694-33467361FD40}" srcOrd="0" destOrd="0" presId="urn:microsoft.com/office/officeart/2018/2/layout/IconVerticalSolidList"/>
    <dgm:cxn modelId="{DC7A0701-C01B-42E4-BFF7-45B1EB5668EE}" type="presParOf" srcId="{1967707F-F9FC-4326-B548-7484B949F861}" destId="{1F2A2119-5A3C-4016-9D52-DCDAD82EAD70}" srcOrd="1" destOrd="0" presId="urn:microsoft.com/office/officeart/2018/2/layout/IconVerticalSolidList"/>
    <dgm:cxn modelId="{71BA83FC-DB65-41C6-A033-EFA8199A31CF}" type="presParOf" srcId="{1967707F-F9FC-4326-B548-7484B949F861}" destId="{78AC9113-72C6-4A59-B45D-1EEF6204ACF0}" srcOrd="2" destOrd="0" presId="urn:microsoft.com/office/officeart/2018/2/layout/IconVerticalSolidList"/>
    <dgm:cxn modelId="{01F6F239-B1B4-4386-B694-32E92C37A488}" type="presParOf" srcId="{1967707F-F9FC-4326-B548-7484B949F861}" destId="{9A910011-880A-4C88-9172-1D9D7BF3830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C54A2-CAE3-47D3-9BA2-83E878CE20AA}">
      <dsp:nvSpPr>
        <dsp:cNvPr id="0" name=""/>
        <dsp:cNvSpPr/>
      </dsp:nvSpPr>
      <dsp:spPr>
        <a:xfrm>
          <a:off x="0" y="398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327F1E-D73A-4BCA-927F-3E9989355891}">
      <dsp:nvSpPr>
        <dsp:cNvPr id="0" name=""/>
        <dsp:cNvSpPr/>
      </dsp:nvSpPr>
      <dsp:spPr>
        <a:xfrm>
          <a:off x="282391" y="210442"/>
          <a:ext cx="513439" cy="513439"/>
        </a:xfrm>
        <a:prstGeom prst="rect">
          <a:avLst/>
        </a:prstGeom>
        <a:solidFill>
          <a:schemeClr val="bg1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B976A-1A7D-42BA-80C1-3901B8AD460A}">
      <dsp:nvSpPr>
        <dsp:cNvPr id="0" name=""/>
        <dsp:cNvSpPr/>
      </dsp:nvSpPr>
      <dsp:spPr>
        <a:xfrm>
          <a:off x="1078223" y="398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Reduction in number of A&amp;E admissions in winter compared to the rest of the year</a:t>
          </a:r>
          <a:endParaRPr lang="en-US" sz="1700" kern="1200" dirty="0"/>
        </a:p>
      </dsp:txBody>
      <dsp:txXfrm>
        <a:off x="1078223" y="398"/>
        <a:ext cx="6808476" cy="933527"/>
      </dsp:txXfrm>
    </dsp:sp>
    <dsp:sp modelId="{D3923B2A-25DB-4087-AF56-A039ED60C23A}">
      <dsp:nvSpPr>
        <dsp:cNvPr id="0" name=""/>
        <dsp:cNvSpPr/>
      </dsp:nvSpPr>
      <dsp:spPr>
        <a:xfrm>
          <a:off x="0" y="1167307"/>
          <a:ext cx="7886700" cy="933527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08A82-A31D-4731-9588-A0D7144C0AD7}">
      <dsp:nvSpPr>
        <dsp:cNvPr id="0" name=""/>
        <dsp:cNvSpPr/>
      </dsp:nvSpPr>
      <dsp:spPr>
        <a:xfrm>
          <a:off x="282391" y="1377351"/>
          <a:ext cx="513439" cy="5134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994BE-363F-4106-B76C-09E0754E8EDB}">
      <dsp:nvSpPr>
        <dsp:cNvPr id="0" name=""/>
        <dsp:cNvSpPr/>
      </dsp:nvSpPr>
      <dsp:spPr>
        <a:xfrm>
          <a:off x="1078223" y="1167307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Reduction in number of A&amp;E admissions in winter compared to the rest of the year before and after covid</a:t>
          </a:r>
          <a:endParaRPr lang="en-US" sz="1700" kern="1200" dirty="0"/>
        </a:p>
      </dsp:txBody>
      <dsp:txXfrm>
        <a:off x="1078223" y="1167307"/>
        <a:ext cx="6808476" cy="933527"/>
      </dsp:txXfrm>
    </dsp:sp>
    <dsp:sp modelId="{7079422B-34AF-4C7E-9694-33467361FD40}">
      <dsp:nvSpPr>
        <dsp:cNvPr id="0" name=""/>
        <dsp:cNvSpPr/>
      </dsp:nvSpPr>
      <dsp:spPr>
        <a:xfrm>
          <a:off x="0" y="2334216"/>
          <a:ext cx="7886700" cy="933527"/>
        </a:xfrm>
        <a:prstGeom prst="roundRect">
          <a:avLst>
            <a:gd name="adj" fmla="val 10000"/>
          </a:avLst>
        </a:prstGeom>
        <a:solidFill>
          <a:schemeClr val="accent5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2A2119-5A3C-4016-9D52-DCDAD82EAD70}">
      <dsp:nvSpPr>
        <dsp:cNvPr id="0" name=""/>
        <dsp:cNvSpPr/>
      </dsp:nvSpPr>
      <dsp:spPr>
        <a:xfrm>
          <a:off x="282391" y="2544260"/>
          <a:ext cx="513439" cy="5134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910011-880A-4C88-9172-1D9D7BF38309}">
      <dsp:nvSpPr>
        <dsp:cNvPr id="0" name=""/>
        <dsp:cNvSpPr/>
      </dsp:nvSpPr>
      <dsp:spPr>
        <a:xfrm>
          <a:off x="1078223" y="2334216"/>
          <a:ext cx="6808476" cy="933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798" tIns="98798" rIns="98798" bIns="98798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There was a difference in the proportions of people sent home. In summer more people were sent home, compared to winter when patients were more likely to be kept in hospital</a:t>
          </a:r>
          <a:endParaRPr lang="en-US" sz="1700" kern="1200" dirty="0"/>
        </a:p>
      </dsp:txBody>
      <dsp:txXfrm>
        <a:off x="1078223" y="2334216"/>
        <a:ext cx="6808476" cy="933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onalarchives.gov.uk/doc/open-government-licence/version/3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eae61f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eae61f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datasets were obtained from Public Health Scotland. It is a public sector information licensed under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Open Government Data license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3.0. PHS open data datasets also meet the requirements set out in the Scottish Government Open Data Strategy (2015).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is provided from the period from 3rd quarter of 2017 to 3rd quarter of 2022, confirming its timeliness for comparing pre-Covid, Covid and post-Covid periods.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was anonymized by the provider and doesn’t contain personally identifiable information, making it compliant with General Data Protection Regulation.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ethics point of view, for the sake of the project we worked on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minimisation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Only cleaned and necessary data has been uploaded to GitHub, aiming to decrease: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volume of data; 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potential misuse;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environmental factors (carbon offset created by processing the data).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the security point of view, all data stored on personal computers will be deleted immediately after the end of the project.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41eae61f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41eae61f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949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6CED6-A958-47DA-7750-B22110BFA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CC6F0-D5C6-43A0-E93B-418579D39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CB4A7-7ACE-FF44-4BF9-94819AC84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68B2D-EF91-AF98-EF74-EEDA9936B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17E489-8767-3B29-6B30-69B59B34E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586048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C7A3-72F1-354F-B915-5CFF102E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11DA45-F0E4-8A91-08E9-F387EEDFE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CDDE-AB27-7165-4AB3-7434F171B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319B7-DEDF-C573-08B3-E2BFCA566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D9CB8D-5E1F-F6CE-C829-8B725FE57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0320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922A31-2AF4-1B2E-E317-ED9CA2A9CC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092349-E53F-ECE7-316F-97E9C49B9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7F92C-DDDB-3450-462D-8162A3D1D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D354A-326E-372C-FB9B-F59D31C2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2573-8A0C-6B39-04B5-5E73E4B0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2458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798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74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2FA4D-EA66-F7E3-515D-8836C63A9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B4BD6-3B1C-A5BB-AC94-F9B3CA50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80A5-1321-4204-27BD-01C124E3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101CA7-9E38-875E-3859-BE00BD05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DE71C-CE4C-9BEC-1626-D3462208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788649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1DB2-1446-D26D-4225-9D8016C0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9710D-8BAD-5362-A227-A8C9BDB8A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3A63-4F10-14F6-D9D6-F527495CB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27649-FCE6-D0CB-A15F-F23EB271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8CB05-969E-B3AA-EE69-3FADF58A5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263235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15F18-A5DF-D49A-5F53-552CCD8CE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305-EEA0-AF4C-FB80-76518EBCD1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C62A14-000A-7D9F-AF03-AF8BE5D584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8505F-71C2-E81D-2885-29CFF539D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AF4F9-BC67-82AA-29A2-4C2567F9F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3A73A4-C8B0-0425-E56A-4D652C87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3141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EA83C-E753-2216-22EA-D7ED13A2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D503A-6C95-E766-ADA3-01B53CAF44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729EA1-447D-0F00-7140-B0045C9B8B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DA076-3C68-C9FB-DB77-506EF12A7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6ED672-F0A1-B713-80FD-C63EDA814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E7313-C334-725F-C42D-02439770D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15018-3204-C8DA-E066-1331DA5A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6E163-89D0-238E-1BAE-795AB00AF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59080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A42FC-E572-471D-AEFF-CCBAF56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876526-F9AF-9AF7-6EFF-029AB0399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91618-ADA9-EF1B-C6A8-0733C8A9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7535F4-2B33-946A-A443-33CD8D9D9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9236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119E73-C325-8E6A-4722-38C3B8445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C17D9A-5DC5-870B-15FC-E3ECDED67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73E08-F9EF-5188-0E74-236EB71AE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552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AEA3F-EC11-D232-5747-B74C19B1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B7718-9642-4F14-F6D6-DFB86BB51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3DC9C-DF86-661C-B6E7-65373668B9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E6DAE-0302-DC7E-5A9D-ECFC503E5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8A03CE-58D2-73CE-DE47-7BEA442D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B7947D-D6C1-282F-7BC6-7D6E99275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30675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EA93F-1C23-C775-746F-916A6288E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3DE6A4-9FA0-92AC-B214-85DAE42F1A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E9764-0FA6-DB4C-FE85-DEB7540DB5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767459-52F9-4818-EEF5-789919593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FB79C-BEC4-3E90-EA6C-0F4298526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6A688-A366-0262-B20A-1035AAD7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423010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5D08B-3E0E-4DA3-5F61-8E3B23B3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DBE62-12A9-5718-44DB-502926B84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02002-AB3A-7E41-7D00-FBC1851CC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5/11/2023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8D6F8-4491-B8D6-A808-A843F471B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C7FD9D-015D-E543-02A9-03FB49233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406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ationalarchives.gov.uk/doc/open-government-licence/version/3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BE2DD-54CE-DF04-DE09-F65B02EB5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5352" y="2351629"/>
            <a:ext cx="3106320" cy="112604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8C9A9D6-42A3-4DFC-A893-9B00F6AE0849}"/>
              </a:ext>
            </a:extLst>
          </p:cNvPr>
          <p:cNvSpPr txBox="1"/>
          <p:nvPr/>
        </p:nvSpPr>
        <p:spPr>
          <a:xfrm>
            <a:off x="4748208" y="1659326"/>
            <a:ext cx="42128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PHS Dashboard Project</a:t>
            </a:r>
          </a:p>
          <a:p>
            <a:endParaRPr lang="en-GB" dirty="0"/>
          </a:p>
          <a:p>
            <a:endParaRPr lang="en-GB" dirty="0"/>
          </a:p>
          <a:p>
            <a:r>
              <a:rPr lang="en-GB" sz="1100" dirty="0"/>
              <a:t>Mandip Farmahan,</a:t>
            </a:r>
          </a:p>
          <a:p>
            <a:r>
              <a:rPr lang="en-GB" sz="1100" dirty="0"/>
              <a:t>Sarah Henry,</a:t>
            </a:r>
          </a:p>
          <a:p>
            <a:r>
              <a:rPr lang="en-GB" sz="1100" dirty="0"/>
              <a:t>Mark MacDonald,</a:t>
            </a:r>
          </a:p>
          <a:p>
            <a:r>
              <a:rPr lang="en-GB" sz="1100" dirty="0"/>
              <a:t>Vera </a:t>
            </a:r>
            <a:r>
              <a:rPr lang="en-GB" sz="1100" dirty="0" err="1"/>
              <a:t>Shcherbina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48402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0"/>
            <a:ext cx="9143999" cy="514349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52774" y="502919"/>
            <a:ext cx="3512491" cy="1611631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l" defTabSz="914400">
              <a:spcAft>
                <a:spcPts val="0"/>
              </a:spcAft>
            </a:pPr>
            <a:r>
              <a:rPr lang="en-US" sz="4400" dirty="0"/>
              <a:t>Project Brief</a:t>
            </a:r>
          </a:p>
        </p:txBody>
      </p:sp>
      <p:pic>
        <p:nvPicPr>
          <p:cNvPr id="71" name="Picture 56" descr="Different coloured question marks">
            <a:extLst>
              <a:ext uri="{FF2B5EF4-FFF2-40B4-BE49-F238E27FC236}">
                <a16:creationId xmlns:a16="http://schemas.microsoft.com/office/drawing/2014/main" id="{FAE39CDC-C46B-1133-5C13-9B210EEC6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" r="3164" b="-4"/>
          <a:stretch/>
        </p:blipFill>
        <p:spPr>
          <a:xfrm>
            <a:off x="20" y="2328863"/>
            <a:ext cx="4836298" cy="2814637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4571999" y="502919"/>
            <a:ext cx="4259767" cy="4083807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1. To what extent are the ‘winter crises’ reported by the media real?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6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2. How has the Covid-19 pandemic affected provision of acute care in Scotland?</a:t>
            </a:r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300" dirty="0"/>
          </a:p>
          <a:p>
            <a:pPr lvl="0" algn="l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600" dirty="0"/>
              <a:t>Each question approached from three different angles:</a:t>
            </a:r>
          </a:p>
          <a:p>
            <a:pPr marL="457200" lvl="0" indent="-228600" algn="l" defTabSz="914400">
              <a:spcBef>
                <a:spcPts val="80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Temporal: How has this issue changed over time? (Is it getting better or worse?)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Geographic: How does this issue differ between areas in Scotland? (Where should efforts be focused?)</a:t>
            </a:r>
          </a:p>
          <a:p>
            <a:pPr marL="457200" lvl="0" indent="-228600" algn="l" defTabSz="91440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50"/>
              <a:buFont typeface="Arial" panose="020B0604020202020204" pitchFamily="34" charset="0"/>
              <a:buChar char="•"/>
            </a:pPr>
            <a:r>
              <a:rPr lang="en-US" sz="1300" dirty="0"/>
              <a:t>Demographic: Who is most affected by this issue? (Who should be targeted with efforts?)</a:t>
            </a:r>
          </a:p>
          <a:p>
            <a:pPr marL="0" lvl="0" indent="-228600" algn="l" defTabSz="914400"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300" dirty="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Magnifying glass showing decling performance">
            <a:extLst>
              <a:ext uri="{FF2B5EF4-FFF2-40B4-BE49-F238E27FC236}">
                <a16:creationId xmlns:a16="http://schemas.microsoft.com/office/drawing/2014/main" id="{34727B88-49A4-F22B-9484-B648688BA0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84"/>
          <a:stretch/>
        </p:blipFill>
        <p:spPr>
          <a:xfrm>
            <a:off x="20" y="10"/>
            <a:ext cx="7252212" cy="514349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5648707" y="273843"/>
            <a:ext cx="2866642" cy="142493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Data Requirements, Sources and Ethics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5648707" y="1825650"/>
            <a:ext cx="2866642" cy="2807072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 lnSpcReduction="10000"/>
          </a:bodyPr>
          <a:lstStyle/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The datasets were obtained from Public Health Scotland. It is a public sector information licensed under </a:t>
            </a:r>
            <a:r>
              <a:rPr lang="en-US" sz="1400" u="sng" dirty="0">
                <a:effectLst/>
                <a:hlinkClick r:id="rId4"/>
              </a:rPr>
              <a:t>Open Government Data license</a:t>
            </a:r>
            <a:r>
              <a:rPr lang="en-US" sz="1400" dirty="0">
                <a:effectLst/>
              </a:rPr>
              <a:t> 3.0.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Data was anonymized by the provider and doesn’t contain personally identifiable information, making it compliant with General Data Protection Regulation. </a:t>
            </a:r>
          </a:p>
          <a:p>
            <a:pPr marL="0" indent="0" defTabSz="914400">
              <a:buNone/>
            </a:pPr>
            <a:r>
              <a:rPr lang="en-US" sz="1400" dirty="0">
                <a:effectLst/>
              </a:rPr>
              <a:t> 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r>
              <a:rPr lang="en-US" sz="1400" dirty="0">
                <a:effectLst/>
              </a:rPr>
              <a:t>From ethics point of view, for the sake of the project we worked on data </a:t>
            </a:r>
            <a:r>
              <a:rPr lang="en-US" sz="1400" dirty="0" err="1">
                <a:effectLst/>
              </a:rPr>
              <a:t>minimisation</a:t>
            </a:r>
            <a:r>
              <a:rPr lang="en-US" sz="1400" dirty="0">
                <a:effectLst/>
              </a:rPr>
              <a:t>. Only cleaned and necessary data has been uploaded to GitHub.</a:t>
            </a:r>
          </a:p>
          <a:p>
            <a:pPr marL="114300" indent="-228600" defTabSz="914400">
              <a:buFont typeface="Arial" panose="020B0604020202020204" pitchFamily="34" charset="0"/>
              <a:buChar char="•"/>
            </a:pPr>
            <a:endParaRPr lang="en-US" sz="1100" dirty="0">
              <a:effectLst/>
            </a:endParaRPr>
          </a:p>
          <a:p>
            <a:pPr marL="0" lvl="0" indent="-228600" defTabSz="91440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itHub Logos and Usage · GitHub">
            <a:extLst>
              <a:ext uri="{FF2B5EF4-FFF2-40B4-BE49-F238E27FC236}">
                <a16:creationId xmlns:a16="http://schemas.microsoft.com/office/drawing/2014/main" id="{84CB405E-7CDD-E463-BD5B-2DB18CA83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291" r="-5566" b="24962"/>
          <a:stretch/>
        </p:blipFill>
        <p:spPr bwMode="auto">
          <a:xfrm>
            <a:off x="7736222" y="4449258"/>
            <a:ext cx="1269126" cy="69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BCB18-BEC4-91E9-B80F-3BCB87AA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Defining Project Requirements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38FEC-4DFC-8882-9229-C31D11256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887" y="1017725"/>
            <a:ext cx="6804717" cy="3793626"/>
          </a:xfrm>
          <a:prstGeom prst="rect">
            <a:avLst/>
          </a:prstGeom>
        </p:spPr>
      </p:pic>
      <p:pic>
        <p:nvPicPr>
          <p:cNvPr id="5" name="Picture 6" descr="Slack has a new logo and it's ... fine | Mashable">
            <a:extLst>
              <a:ext uri="{FF2B5EF4-FFF2-40B4-BE49-F238E27FC236}">
                <a16:creationId xmlns:a16="http://schemas.microsoft.com/office/drawing/2014/main" id="{D606E7A1-55B8-0EC6-7CA7-090892FE6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656" y="3800750"/>
            <a:ext cx="1760462" cy="648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Logo · Issue #109 · excalidraw/excalidraw · GitHub">
            <a:extLst>
              <a:ext uri="{FF2B5EF4-FFF2-40B4-BE49-F238E27FC236}">
                <a16:creationId xmlns:a16="http://schemas.microsoft.com/office/drawing/2014/main" id="{B93F5CBD-8D5F-E28E-3240-2EE8DB784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88734" y="1590425"/>
            <a:ext cx="1945855" cy="138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7C868B-1B2A-4E4D-314C-539932FF9538}"/>
              </a:ext>
            </a:extLst>
          </p:cNvPr>
          <p:cNvSpPr/>
          <p:nvPr/>
        </p:nvSpPr>
        <p:spPr>
          <a:xfrm>
            <a:off x="581719" y="4325008"/>
            <a:ext cx="1683024" cy="517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2" descr="Zoom Logo, symbol, meaning, history, PNG, brand">
            <a:extLst>
              <a:ext uri="{FF2B5EF4-FFF2-40B4-BE49-F238E27FC236}">
                <a16:creationId xmlns:a16="http://schemas.microsoft.com/office/drawing/2014/main" id="{D1FF5602-888C-61DF-E8FC-BF712710E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1700" y="4325008"/>
            <a:ext cx="1455099" cy="81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Studio Logo Usage Guidelines - RStudio">
            <a:extLst>
              <a:ext uri="{FF2B5EF4-FFF2-40B4-BE49-F238E27FC236}">
                <a16:creationId xmlns:a16="http://schemas.microsoft.com/office/drawing/2014/main" id="{8FFC751A-F2FF-754C-179E-88B6E1FD6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568" y="4426016"/>
            <a:ext cx="1755266" cy="61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41034C-E3F1-F646-7994-8CA1AD364A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6766" y="3301938"/>
            <a:ext cx="1397234" cy="128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45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51434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5490349" y="457200"/>
            <a:ext cx="3105011" cy="998129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2800" dirty="0"/>
              <a:t>KPI and Framework</a:t>
            </a:r>
          </a:p>
        </p:txBody>
      </p:sp>
      <p:pic>
        <p:nvPicPr>
          <p:cNvPr id="81" name="Picture 80" descr="Graph on document with pen">
            <a:extLst>
              <a:ext uri="{FF2B5EF4-FFF2-40B4-BE49-F238E27FC236}">
                <a16:creationId xmlns:a16="http://schemas.microsoft.com/office/drawing/2014/main" id="{7854F506-5D27-0E97-CEB1-E230B146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73" r="9552"/>
          <a:stretch/>
        </p:blipFill>
        <p:spPr>
          <a:xfrm>
            <a:off x="20" y="10"/>
            <a:ext cx="5176278" cy="51434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5176298" y="1645575"/>
            <a:ext cx="3578066" cy="31649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 defTabSz="91440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KPI’s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Number of episodes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Length of stay in the hospital in different seasons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Proportion of occupied beds</a:t>
            </a:r>
          </a:p>
          <a:p>
            <a:pPr marL="0" lvl="0" indent="0" defTabSz="91440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 These were </a:t>
            </a:r>
            <a:r>
              <a:rPr lang="en-US" sz="1400" dirty="0" err="1"/>
              <a:t>analysed</a:t>
            </a:r>
            <a:r>
              <a:rPr lang="en-US" sz="1400" dirty="0"/>
              <a:t> under the following categories: </a:t>
            </a:r>
          </a:p>
          <a:p>
            <a:pPr marL="457200" lvl="0" indent="-228600" defTabSz="914400">
              <a:spcBef>
                <a:spcPts val="12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A&amp;E;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Age &amp; Sex;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Health boards;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Index of deprivation;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400" dirty="0"/>
              <a:t>Medical specialty </a:t>
            </a:r>
          </a:p>
          <a:p>
            <a:pPr marL="457200" lvl="0" indent="-228600" defTabSz="914400"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28600" lvl="0" indent="0" defTabSz="914400"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169B1-8E44-3F2F-E1D1-230715B9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Planning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545459-F122-5894-DBA2-E8867554F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0" y="1017725"/>
            <a:ext cx="2882074" cy="1990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889E5A-C555-9F70-3108-842322A4D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89" y="3008367"/>
            <a:ext cx="3959792" cy="1116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CEC1E-FC8D-2119-AA4B-CFF7CB48A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0"/>
            <a:ext cx="4594926" cy="22250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379DF0-BDE7-DE8F-FA0A-85A152F0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225085"/>
            <a:ext cx="4355740" cy="2714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27906-DD45-5475-F1F7-DD161B8A4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02" y="4000326"/>
            <a:ext cx="4477641" cy="99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98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2" name="Rectangle 103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: Shape 103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72088" cy="51435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0FEABD-2566-4DA8-41EC-B27101F22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319" y="83333"/>
            <a:ext cx="7282898" cy="1350394"/>
          </a:xfrm>
        </p:spPr>
        <p:txBody>
          <a:bodyPr>
            <a:normAutofit/>
          </a:bodyPr>
          <a:lstStyle/>
          <a:p>
            <a:r>
              <a:rPr lang="en-GB" dirty="0"/>
              <a:t>Is There a Winter Effect?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FF2C-14B6-94BB-AF3D-9951C5FDB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5486" y="1517060"/>
            <a:ext cx="4253947" cy="3386244"/>
          </a:xfrm>
        </p:spPr>
        <p:txBody>
          <a:bodyPr>
            <a:normAutofit/>
          </a:bodyPr>
          <a:lstStyle/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A&amp;E admissions higher in winter higher than in the rest of the year?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A&amp;E winter admission rates different pre-covid and post-covid?</a:t>
            </a: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600" b="0" i="0" u="none" strike="noStrike" dirty="0">
              <a:effectLst/>
              <a:latin typeface="Arial" panose="020B0604020202020204" pitchFamily="34" charset="0"/>
            </a:endParaRPr>
          </a:p>
          <a:p>
            <a:pPr marL="685800" lvl="1" indent="-342900" fontAlgn="base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600" b="0" i="0" u="none" strike="noStrike" dirty="0">
                <a:effectLst/>
                <a:latin typeface="Arial" panose="020B0604020202020204" pitchFamily="34" charset="0"/>
              </a:rPr>
              <a:t>Are the proportions of A&amp;E patients discharged home different in winter compared to rest of year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BDF3601-860E-52FE-C979-EE3A00013E6E}"/>
              </a:ext>
            </a:extLst>
          </p:cNvPr>
          <p:cNvGrpSpPr/>
          <p:nvPr/>
        </p:nvGrpSpPr>
        <p:grpSpPr>
          <a:xfrm>
            <a:off x="5132588" y="3933375"/>
            <a:ext cx="3560660" cy="745471"/>
            <a:chOff x="6650102" y="4213020"/>
            <a:chExt cx="5681235" cy="12798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B3ED7B5-6B5B-1C6F-A25B-0ED69A5D87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0102" y="4811689"/>
              <a:ext cx="5681235" cy="681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2014303-00E9-319F-35CC-C6C2136EA0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1543" y="4213020"/>
              <a:ext cx="5450457" cy="541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2" name="Picture 2" descr="Here's the unexpected origin of the &quot;confused math lady&quot; meme | Boing Boing">
            <a:extLst>
              <a:ext uri="{FF2B5EF4-FFF2-40B4-BE49-F238E27FC236}">
                <a16:creationId xmlns:a16="http://schemas.microsoft.com/office/drawing/2014/main" id="{98B1B67E-BB27-1AD2-1FE4-2096B850C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134" y="1295774"/>
            <a:ext cx="3607114" cy="236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7176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A971FE-4F31-59FD-2498-E4BA5F38D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08" y="196197"/>
            <a:ext cx="7879842" cy="761238"/>
          </a:xfrm>
        </p:spPr>
        <p:txBody>
          <a:bodyPr anchor="b">
            <a:normAutofit/>
          </a:bodyPr>
          <a:lstStyle/>
          <a:p>
            <a:r>
              <a:rPr lang="en-GB" dirty="0"/>
              <a:t>Winter Findings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225876"/>
            <a:ext cx="78386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153632"/>
            <a:ext cx="1405092" cy="82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CDD00C97-99F7-B071-A03A-2790856A59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1527872"/>
              </p:ext>
            </p:extLst>
          </p:nvPr>
        </p:nvGraphicFramePr>
        <p:xfrm>
          <a:off x="628650" y="1444699"/>
          <a:ext cx="7886700" cy="3268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A6E1DD0-03D6-DF15-BCA9-6781A95AA9D1}"/>
              </a:ext>
            </a:extLst>
          </p:cNvPr>
          <p:cNvSpPr/>
          <p:nvPr/>
        </p:nvSpPr>
        <p:spPr>
          <a:xfrm>
            <a:off x="781878" y="1508606"/>
            <a:ext cx="728870" cy="7045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phic 5" descr="Bar chart with solid fill">
            <a:extLst>
              <a:ext uri="{FF2B5EF4-FFF2-40B4-BE49-F238E27FC236}">
                <a16:creationId xmlns:a16="http://schemas.microsoft.com/office/drawing/2014/main" id="{BD7E511E-1B14-87F6-6B6C-60A49F5FA3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946" y="1627717"/>
            <a:ext cx="558733" cy="5587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5F57F52-AC8D-B0FB-6E72-FFD5652DB17D}"/>
              </a:ext>
            </a:extLst>
          </p:cNvPr>
          <p:cNvSpPr/>
          <p:nvPr/>
        </p:nvSpPr>
        <p:spPr>
          <a:xfrm>
            <a:off x="628650" y="1153632"/>
            <a:ext cx="1407378" cy="7224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758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E35400-C600-DF39-7030-324998DD8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623" y="417092"/>
            <a:ext cx="3574747" cy="10905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BEA2-3677-0670-D935-EC07D0D05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756" y="1602997"/>
            <a:ext cx="4142924" cy="284853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To what extent are the ‘winter crises’ reported by the media real?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 that there are similar A&amp;E admissions, however a lower percentage are immediately discharged.</a:t>
            </a:r>
          </a:p>
          <a:p>
            <a:pPr marL="0" lvl="0" indent="-22860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highlight>
                <a:srgbClr val="FFFFFF"/>
              </a:highlight>
            </a:endParaRPr>
          </a:p>
          <a:p>
            <a:pPr marL="0" lvl="0" indent="0" defTabSz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How has the Covid-19 pandemic affected provision of acute care in Scotland?</a:t>
            </a:r>
          </a:p>
          <a:p>
            <a:pPr marL="285750" indent="-228600" defTabSz="914400">
              <a:spcBef>
                <a:spcPts val="800"/>
              </a:spcBef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/>
                </a:solidFill>
                <a:highlight>
                  <a:srgbClr val="FFFFFF"/>
                </a:highlight>
              </a:rPr>
              <a:t>Trends indicated that there was a drop in admissions during the 2020 lockdown but they are steadily rising back to pre-covid levels 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3085" name="Group 3084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2535"/>
            <a:ext cx="4780320" cy="5156035"/>
            <a:chOff x="5818240" y="-1"/>
            <a:chExt cx="6373761" cy="6874714"/>
          </a:xfrm>
        </p:grpSpPr>
        <p:sp>
          <p:nvSpPr>
            <p:cNvPr id="3086" name="Freeform: Shape 3085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7" name="Freeform: Shape 3086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076" name="Picture 4" descr="Public Health Scotland - YouTube">
            <a:extLst>
              <a:ext uri="{FF2B5EF4-FFF2-40B4-BE49-F238E27FC236}">
                <a16:creationId xmlns:a16="http://schemas.microsoft.com/office/drawing/2014/main" id="{2E6AE733-BBE3-6B79-0582-7612B5B096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62" t="13118" r="14612" b="15815"/>
          <a:stretch/>
        </p:blipFill>
        <p:spPr bwMode="auto">
          <a:xfrm>
            <a:off x="5998893" y="1367384"/>
            <a:ext cx="2507711" cy="262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85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619</Words>
  <Application>Microsoft Office PowerPoint</Application>
  <PresentationFormat>On-screen Show (16:9)</PresentationFormat>
  <Paragraphs>62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Project Brief</vt:lpstr>
      <vt:lpstr>Data Requirements, Sources and Ethics</vt:lpstr>
      <vt:lpstr>Defining Project Requirements </vt:lpstr>
      <vt:lpstr>KPI and Framework</vt:lpstr>
      <vt:lpstr>Project Planning</vt:lpstr>
      <vt:lpstr>Is There a Winter Effect?</vt:lpstr>
      <vt:lpstr>Winter Findings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Mandip Farmahan</cp:lastModifiedBy>
  <cp:revision>6</cp:revision>
  <dcterms:modified xsi:type="dcterms:W3CDTF">2023-05-11T13:31:55Z</dcterms:modified>
</cp:coreProperties>
</file>